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 smtClean="0">
                <a:solidFill>
                  <a:schemeClr val="tx1"/>
                </a:solidFill>
              </a:rPr>
              <a:t>Հարցաշար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Հին հայկական</a:t>
            </a:r>
            <a:r>
              <a:rPr lang="hy-AM" dirty="0"/>
              <a:t> </a:t>
            </a:r>
            <a:r>
              <a:rPr lang="hy-AM" dirty="0" smtClean="0"/>
              <a:t>Ամանորը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733800" y="5029200"/>
            <a:ext cx="1752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dirty="0" smtClean="0"/>
              <a:t>Սկսել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71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Դու</a:t>
            </a:r>
            <a:r>
              <a:rPr lang="hy-AM" dirty="0"/>
              <a:t> </a:t>
            </a:r>
            <a:r>
              <a:rPr lang="hy-AM" dirty="0" smtClean="0"/>
              <a:t>հաղթեցիր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y-AM" dirty="0" smtClean="0"/>
              <a:t>Շնորհավորում</a:t>
            </a:r>
            <a:r>
              <a:rPr lang="hy-AM" dirty="0"/>
              <a:t> </a:t>
            </a:r>
            <a:r>
              <a:rPr lang="hy-AM" dirty="0" smtClean="0"/>
              <a:t>եմ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609598"/>
            <a:ext cx="3967163" cy="39671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00061"/>
            <a:ext cx="3581400" cy="356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8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z="2400" i="1" dirty="0">
                <a:effectLst/>
              </a:rPr>
              <a:t> Լոռում տանտիկինը մեղր էր քսում ընտանիքի բոլոր անդամների </a:t>
            </a:r>
            <a:r>
              <a:rPr lang="hy-AM" sz="2400" i="1" dirty="0" smtClean="0">
                <a:effectLst/>
              </a:rPr>
              <a:t>բերաններին:</a:t>
            </a:r>
            <a:r>
              <a:rPr lang="hy-AM" sz="2400" dirty="0" smtClean="0">
                <a:effectLst/>
              </a:rPr>
              <a:t>-ո՞ր ծեսից</a:t>
            </a:r>
            <a:r>
              <a:rPr lang="hy-AM" sz="2400" dirty="0">
                <a:effectLst/>
              </a:rPr>
              <a:t> </a:t>
            </a:r>
            <a:r>
              <a:rPr lang="hy-AM" sz="2400" dirty="0" smtClean="0">
                <a:effectLst/>
              </a:rPr>
              <a:t>է։</a:t>
            </a:r>
            <a:endParaRPr lang="en-US" sz="2400" i="1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 rot="1906460">
            <a:off x="2233988" y="3005138"/>
            <a:ext cx="1981200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dirty="0" smtClean="0"/>
              <a:t>Ներքին</a:t>
            </a:r>
            <a:r>
              <a:rPr lang="hy-AM" dirty="0"/>
              <a:t> </a:t>
            </a:r>
            <a:r>
              <a:rPr lang="hy-AM" dirty="0" smtClean="0"/>
              <a:t>մաքրման</a:t>
            </a:r>
            <a:r>
              <a:rPr lang="hy-AM" dirty="0"/>
              <a:t> </a:t>
            </a:r>
            <a:r>
              <a:rPr lang="hy-AM" dirty="0" smtClean="0"/>
              <a:t>ծես</a:t>
            </a:r>
            <a:endParaRPr lang="en-US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 rot="1906460">
            <a:off x="5248649" y="3005139"/>
            <a:ext cx="1981200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dirty="0" smtClean="0"/>
              <a:t>Արտաքին մաքրման</a:t>
            </a:r>
            <a:r>
              <a:rPr lang="hy-AM" dirty="0"/>
              <a:t> </a:t>
            </a:r>
            <a:r>
              <a:rPr lang="hy-AM" dirty="0" smtClean="0"/>
              <a:t>ծես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46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4572000" cy="1600200"/>
          </a:xfrm>
        </p:spPr>
        <p:txBody>
          <a:bodyPr>
            <a:normAutofit/>
          </a:bodyPr>
          <a:lstStyle/>
          <a:p>
            <a:r>
              <a:rPr lang="hy-AM" sz="9600" dirty="0" smtClean="0"/>
              <a:t>ՍԽԱԼ</a:t>
            </a:r>
            <a:endParaRPr lang="en-US" sz="96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762000" y="2362200"/>
            <a:ext cx="5791200" cy="4038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sz="9600" dirty="0" smtClean="0">
                <a:solidFill>
                  <a:schemeClr val="accent1">
                    <a:lumMod val="50000"/>
                  </a:schemeClr>
                </a:solidFill>
              </a:rPr>
              <a:t>Վերսկսել</a:t>
            </a:r>
            <a:endParaRPr lang="en-US" sz="9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544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Քանի՞ տոն</a:t>
            </a:r>
            <a:r>
              <a:rPr lang="hy-AM" dirty="0"/>
              <a:t> </a:t>
            </a:r>
            <a:r>
              <a:rPr lang="hy-AM" dirty="0" smtClean="0"/>
              <a:t>ուներ</a:t>
            </a:r>
            <a:r>
              <a:rPr lang="hy-AM" dirty="0"/>
              <a:t> </a:t>
            </a:r>
            <a:r>
              <a:rPr lang="hy-AM" dirty="0" smtClean="0"/>
              <a:t>Ամանորը։</a:t>
            </a:r>
            <a:endParaRPr lang="en-US" dirty="0"/>
          </a:p>
        </p:txBody>
      </p:sp>
      <p:sp>
        <p:nvSpPr>
          <p:cNvPr id="5" name="Isosceles Triangle 4">
            <a:hlinkClick r:id="rId2" action="ppaction://hlinksldjump"/>
          </p:cNvPr>
          <p:cNvSpPr/>
          <p:nvPr/>
        </p:nvSpPr>
        <p:spPr>
          <a:xfrm>
            <a:off x="3429000" y="4495800"/>
            <a:ext cx="2286000" cy="16002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" name="Isosceles Triangle 5">
            <a:hlinkClick r:id="rId3" action="ppaction://hlinksldjump"/>
          </p:cNvPr>
          <p:cNvSpPr/>
          <p:nvPr/>
        </p:nvSpPr>
        <p:spPr>
          <a:xfrm>
            <a:off x="3771900" y="2971800"/>
            <a:ext cx="1600200" cy="11430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Isosceles Triangle 6">
            <a:hlinkClick r:id="rId2" action="ppaction://hlinksldjump"/>
          </p:cNvPr>
          <p:cNvSpPr/>
          <p:nvPr/>
        </p:nvSpPr>
        <p:spPr>
          <a:xfrm>
            <a:off x="4000500" y="1752600"/>
            <a:ext cx="1143000" cy="8382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48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/>
              <a:t>Ովքե՞ր</a:t>
            </a:r>
            <a:r>
              <a:rPr lang="hy-AM" dirty="0"/>
              <a:t> </a:t>
            </a:r>
            <a:r>
              <a:rPr lang="hy-AM" dirty="0" smtClean="0"/>
              <a:t>էին</a:t>
            </a:r>
            <a:r>
              <a:rPr lang="hy-AM" dirty="0"/>
              <a:t> </a:t>
            </a:r>
            <a:r>
              <a:rPr lang="hy-AM" dirty="0" smtClean="0"/>
              <a:t>մասնակցում</a:t>
            </a:r>
            <a:r>
              <a:rPr lang="hy-AM" dirty="0"/>
              <a:t> </a:t>
            </a:r>
            <a:r>
              <a:rPr lang="hy-AM" dirty="0" smtClean="0"/>
              <a:t>տան</a:t>
            </a:r>
            <a:r>
              <a:rPr lang="hy-AM" dirty="0"/>
              <a:t> </a:t>
            </a:r>
            <a:r>
              <a:rPr lang="hy-AM" dirty="0" smtClean="0"/>
              <a:t>մաքրման</a:t>
            </a:r>
            <a:r>
              <a:rPr lang="hy-AM" dirty="0"/>
              <a:t> </a:t>
            </a:r>
            <a:r>
              <a:rPr lang="hy-AM" dirty="0" smtClean="0"/>
              <a:t>արարողությանը Կաղանդից առաջ։</a:t>
            </a:r>
            <a:endParaRPr lang="en-US" dirty="0"/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990600" y="1752600"/>
            <a:ext cx="3352800" cy="1885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dirty="0" smtClean="0"/>
              <a:t>Մեծերը</a:t>
            </a:r>
            <a:endParaRPr lang="en-US" dirty="0"/>
          </a:p>
        </p:txBody>
      </p:sp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5029200" y="1747837"/>
            <a:ext cx="3276600" cy="1885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dirty="0" smtClean="0"/>
              <a:t>Բոլորը</a:t>
            </a:r>
            <a:endParaRPr lang="en-US" dirty="0"/>
          </a:p>
        </p:txBody>
      </p:sp>
      <p:sp>
        <p:nvSpPr>
          <p:cNvPr id="17" name="Rectangle 16">
            <a:hlinkClick r:id="rId2" action="ppaction://hlinksldjump"/>
          </p:cNvPr>
          <p:cNvSpPr/>
          <p:nvPr/>
        </p:nvSpPr>
        <p:spPr>
          <a:xfrm>
            <a:off x="990600" y="4019550"/>
            <a:ext cx="3352800" cy="1885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dirty="0" smtClean="0"/>
              <a:t>Երեխաները</a:t>
            </a:r>
            <a:endParaRPr lang="en-US" dirty="0"/>
          </a:p>
        </p:txBody>
      </p:sp>
      <p:sp>
        <p:nvSpPr>
          <p:cNvPr id="18" name="Rectangle 17">
            <a:hlinkClick r:id="rId2" action="ppaction://hlinksldjump"/>
          </p:cNvPr>
          <p:cNvSpPr/>
          <p:nvPr/>
        </p:nvSpPr>
        <p:spPr>
          <a:xfrm>
            <a:off x="5029200" y="4010025"/>
            <a:ext cx="3276600" cy="1885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dirty="0" smtClean="0"/>
              <a:t>Մայրերը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21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Քյութակը ի՞նչ է։</a:t>
            </a:r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7429500" y="809624"/>
            <a:ext cx="914400" cy="914400"/>
          </a:xfrm>
          <a:prstGeom prst="star5">
            <a:avLst>
              <a:gd name="adj" fmla="val 31818"/>
              <a:gd name="hf" fmla="val 105146"/>
              <a:gd name="vf" fmla="val 11055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647700" y="3686175"/>
            <a:ext cx="914400" cy="914400"/>
          </a:xfrm>
          <a:prstGeom prst="star5">
            <a:avLst>
              <a:gd name="adj" fmla="val 31818"/>
              <a:gd name="hf" fmla="val 105146"/>
              <a:gd name="vf" fmla="val 11055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3886200" y="1447800"/>
            <a:ext cx="914400" cy="914400"/>
          </a:xfrm>
          <a:prstGeom prst="star5">
            <a:avLst>
              <a:gd name="adj" fmla="val 31818"/>
              <a:gd name="hf" fmla="val 105146"/>
              <a:gd name="vf" fmla="val 11055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409950" y="5019675"/>
            <a:ext cx="914400" cy="914400"/>
          </a:xfrm>
          <a:prstGeom prst="star5">
            <a:avLst>
              <a:gd name="adj" fmla="val 31818"/>
              <a:gd name="hf" fmla="val 105146"/>
              <a:gd name="vf" fmla="val 11055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886200" y="1447800"/>
            <a:ext cx="914400" cy="9144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409950" y="5029200"/>
            <a:ext cx="914400" cy="9144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7429500" y="809624"/>
            <a:ext cx="914400" cy="9144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647700" y="3657600"/>
            <a:ext cx="914400" cy="9144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3409950" y="5043488"/>
            <a:ext cx="914400" cy="914400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3886200" y="1447800"/>
            <a:ext cx="914400" cy="914400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429500" y="809624"/>
            <a:ext cx="914400" cy="914400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647700" y="3657600"/>
            <a:ext cx="914400" cy="914400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609600" y="1719262"/>
            <a:ext cx="914400" cy="914400"/>
          </a:xfrm>
          <a:prstGeom prst="star5">
            <a:avLst>
              <a:gd name="adj" fmla="val 31818"/>
              <a:gd name="hf" fmla="val 105146"/>
              <a:gd name="vf" fmla="val 11055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609600" y="1719262"/>
            <a:ext cx="914400" cy="9144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33"/>
          <p:cNvSpPr/>
          <p:nvPr/>
        </p:nvSpPr>
        <p:spPr>
          <a:xfrm>
            <a:off x="609600" y="1719262"/>
            <a:ext cx="914400" cy="914400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752600" y="2838450"/>
            <a:ext cx="6134100" cy="1809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2" action="ppaction://hlinksldjump"/>
          </p:cNvPr>
          <p:cNvSpPr/>
          <p:nvPr/>
        </p:nvSpPr>
        <p:spPr>
          <a:xfrm>
            <a:off x="1828800" y="3048000"/>
            <a:ext cx="18288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dirty="0" smtClean="0"/>
              <a:t>Մեծ խարույկ</a:t>
            </a:r>
            <a:endParaRPr lang="en-US" dirty="0"/>
          </a:p>
        </p:txBody>
      </p:sp>
      <p:sp>
        <p:nvSpPr>
          <p:cNvPr id="42" name="5-Point Star 41"/>
          <p:cNvSpPr/>
          <p:nvPr/>
        </p:nvSpPr>
        <p:spPr>
          <a:xfrm>
            <a:off x="6991350" y="5434012"/>
            <a:ext cx="914400" cy="914400"/>
          </a:xfrm>
          <a:prstGeom prst="star5">
            <a:avLst>
              <a:gd name="adj" fmla="val 31818"/>
              <a:gd name="hf" fmla="val 105146"/>
              <a:gd name="vf" fmla="val 11055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5-Point Star 42"/>
          <p:cNvSpPr/>
          <p:nvPr/>
        </p:nvSpPr>
        <p:spPr>
          <a:xfrm>
            <a:off x="6991350" y="5434012"/>
            <a:ext cx="914400" cy="914400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5-Point Star 43"/>
          <p:cNvSpPr/>
          <p:nvPr/>
        </p:nvSpPr>
        <p:spPr>
          <a:xfrm>
            <a:off x="6991350" y="5434012"/>
            <a:ext cx="914400" cy="914400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819525" y="3048000"/>
            <a:ext cx="18288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dirty="0" smtClean="0"/>
              <a:t>Մեծ</a:t>
            </a:r>
            <a:r>
              <a:rPr lang="hy-AM" dirty="0"/>
              <a:t> </a:t>
            </a:r>
            <a:r>
              <a:rPr lang="hy-AM" dirty="0" smtClean="0"/>
              <a:t>սուր</a:t>
            </a:r>
            <a:r>
              <a:rPr lang="hy-AM" dirty="0"/>
              <a:t> </a:t>
            </a:r>
            <a:r>
              <a:rPr lang="hy-AM" dirty="0" smtClean="0"/>
              <a:t>գերան</a:t>
            </a:r>
            <a:endParaRPr lang="en-US" dirty="0"/>
          </a:p>
        </p:txBody>
      </p:sp>
      <p:sp>
        <p:nvSpPr>
          <p:cNvPr id="46" name="Rectangle 45">
            <a:hlinkClick r:id="rId2" action="ppaction://hlinksldjump"/>
          </p:cNvPr>
          <p:cNvSpPr/>
          <p:nvPr/>
        </p:nvSpPr>
        <p:spPr>
          <a:xfrm>
            <a:off x="5867400" y="3048000"/>
            <a:ext cx="18288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dirty="0" smtClean="0"/>
              <a:t>Տոնածառ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11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>
                <a:effectLst/>
              </a:rPr>
              <a:t>Հատիկեղենը՝</a:t>
            </a:r>
            <a:r>
              <a:rPr lang="hy-AM" dirty="0">
                <a:effectLst/>
              </a:rPr>
              <a:t> </a:t>
            </a:r>
            <a:r>
              <a:rPr lang="hy-AM" dirty="0" smtClean="0">
                <a:effectLst/>
              </a:rPr>
              <a:t>լոբին,</a:t>
            </a:r>
            <a:r>
              <a:rPr lang="hy-AM" dirty="0">
                <a:effectLst/>
              </a:rPr>
              <a:t> </a:t>
            </a:r>
            <a:r>
              <a:rPr lang="hy-AM" dirty="0" smtClean="0">
                <a:effectLst/>
              </a:rPr>
              <a:t>ոսպը,</a:t>
            </a:r>
            <a:r>
              <a:rPr lang="hy-AM" dirty="0">
                <a:effectLst/>
              </a:rPr>
              <a:t> </a:t>
            </a:r>
            <a:r>
              <a:rPr lang="hy-AM" dirty="0" smtClean="0">
                <a:effectLst/>
              </a:rPr>
              <a:t>չարազը,</a:t>
            </a:r>
            <a:r>
              <a:rPr lang="hy-AM" dirty="0">
                <a:effectLst/>
              </a:rPr>
              <a:t> </a:t>
            </a:r>
            <a:r>
              <a:rPr lang="hy-AM" dirty="0" smtClean="0">
                <a:effectLst/>
              </a:rPr>
              <a:t>քա-ղցրավենիքները</a:t>
            </a:r>
            <a:r>
              <a:rPr lang="hy-AM" dirty="0">
                <a:effectLst/>
              </a:rPr>
              <a:t> </a:t>
            </a:r>
            <a:r>
              <a:rPr lang="hy-AM" dirty="0" smtClean="0">
                <a:effectLst/>
              </a:rPr>
              <a:t>ի՞նչ</a:t>
            </a:r>
            <a:r>
              <a:rPr lang="hy-AM" dirty="0">
                <a:effectLst/>
              </a:rPr>
              <a:t> </a:t>
            </a:r>
            <a:r>
              <a:rPr lang="hy-AM" dirty="0" smtClean="0">
                <a:effectLst/>
              </a:rPr>
              <a:t>էին</a:t>
            </a:r>
            <a:r>
              <a:rPr lang="hy-AM" dirty="0">
                <a:effectLst/>
              </a:rPr>
              <a:t> </a:t>
            </a:r>
            <a:r>
              <a:rPr lang="hy-AM" dirty="0" smtClean="0">
                <a:effectLst/>
              </a:rPr>
              <a:t>խորհրդանշում։</a:t>
            </a:r>
            <a:endParaRPr lang="en-US" dirty="0"/>
          </a:p>
        </p:txBody>
      </p:sp>
      <p:sp>
        <p:nvSpPr>
          <p:cNvPr id="4" name="Can 3">
            <a:hlinkClick r:id="rId2" action="ppaction://hlinksldjump"/>
          </p:cNvPr>
          <p:cNvSpPr/>
          <p:nvPr/>
        </p:nvSpPr>
        <p:spPr>
          <a:xfrm>
            <a:off x="1524000" y="2895600"/>
            <a:ext cx="1752600" cy="2438400"/>
          </a:xfrm>
          <a:prstGeom prst="can">
            <a:avLst>
              <a:gd name="adj" fmla="val 1548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dirty="0" smtClean="0"/>
              <a:t>Կյանքն</a:t>
            </a:r>
            <a:r>
              <a:rPr lang="hy-AM" dirty="0"/>
              <a:t> </a:t>
            </a:r>
            <a:r>
              <a:rPr lang="hy-AM" dirty="0" smtClean="0"/>
              <a:t>ու</a:t>
            </a:r>
            <a:r>
              <a:rPr lang="hy-AM" dirty="0"/>
              <a:t> պտղաբերությունը</a:t>
            </a:r>
            <a:endParaRPr lang="en-US" dirty="0"/>
          </a:p>
        </p:txBody>
      </p:sp>
      <p:sp>
        <p:nvSpPr>
          <p:cNvPr id="5" name="Can 4">
            <a:hlinkClick r:id="rId3" action="ppaction://hlinksldjump"/>
          </p:cNvPr>
          <p:cNvSpPr/>
          <p:nvPr/>
        </p:nvSpPr>
        <p:spPr>
          <a:xfrm>
            <a:off x="3657600" y="2895600"/>
            <a:ext cx="1752600" cy="2438400"/>
          </a:xfrm>
          <a:prstGeom prst="can">
            <a:avLst>
              <a:gd name="adj" fmla="val 1548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dirty="0" smtClean="0"/>
              <a:t>Ուրախություն</a:t>
            </a:r>
            <a:r>
              <a:rPr lang="hy-AM" dirty="0"/>
              <a:t> </a:t>
            </a:r>
            <a:r>
              <a:rPr lang="hy-AM" dirty="0" smtClean="0"/>
              <a:t>և</a:t>
            </a:r>
            <a:r>
              <a:rPr lang="hy-AM" dirty="0"/>
              <a:t> </a:t>
            </a:r>
            <a:r>
              <a:rPr lang="hy-AM" dirty="0" smtClean="0"/>
              <a:t>բարություն</a:t>
            </a:r>
            <a:endParaRPr lang="en-US" dirty="0"/>
          </a:p>
        </p:txBody>
      </p:sp>
      <p:sp>
        <p:nvSpPr>
          <p:cNvPr id="6" name="Can 5">
            <a:hlinkClick r:id="rId3" action="ppaction://hlinksldjump"/>
          </p:cNvPr>
          <p:cNvSpPr/>
          <p:nvPr/>
        </p:nvSpPr>
        <p:spPr>
          <a:xfrm>
            <a:off x="5867400" y="2895600"/>
            <a:ext cx="1752600" cy="2438400"/>
          </a:xfrm>
          <a:prstGeom prst="can">
            <a:avLst>
              <a:gd name="adj" fmla="val 1548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dirty="0" smtClean="0"/>
              <a:t>Վատ</a:t>
            </a:r>
            <a:r>
              <a:rPr lang="hy-AM" dirty="0"/>
              <a:t> </a:t>
            </a:r>
            <a:r>
              <a:rPr lang="hy-AM" dirty="0" smtClean="0"/>
              <a:t>տարի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827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Քանի՞ տոն </a:t>
            </a:r>
            <a:r>
              <a:rPr lang="hy-AM" dirty="0"/>
              <a:t>ուներ </a:t>
            </a:r>
            <a:r>
              <a:rPr lang="hy-AM" dirty="0" smtClean="0"/>
              <a:t>Ամանորը։</a:t>
            </a:r>
            <a:endParaRPr lang="en-US" dirty="0"/>
          </a:p>
        </p:txBody>
      </p:sp>
      <p:sp>
        <p:nvSpPr>
          <p:cNvPr id="4" name="Isosceles Triangle 3">
            <a:hlinkClick r:id="rId2" action="ppaction://hlinksldjump"/>
          </p:cNvPr>
          <p:cNvSpPr/>
          <p:nvPr/>
        </p:nvSpPr>
        <p:spPr>
          <a:xfrm>
            <a:off x="3429000" y="4495800"/>
            <a:ext cx="2286000" cy="16002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" name="Isosceles Triangle 4">
            <a:hlinkClick r:id="rId3" action="ppaction://hlinksldjump"/>
          </p:cNvPr>
          <p:cNvSpPr/>
          <p:nvPr/>
        </p:nvSpPr>
        <p:spPr>
          <a:xfrm>
            <a:off x="3771900" y="2971800"/>
            <a:ext cx="1600200" cy="11430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Isosceles Triangle 5">
            <a:hlinkClick r:id="rId2" action="ppaction://hlinksldjump"/>
          </p:cNvPr>
          <p:cNvSpPr/>
          <p:nvPr/>
        </p:nvSpPr>
        <p:spPr>
          <a:xfrm>
            <a:off x="4000500" y="1752600"/>
            <a:ext cx="1143000" cy="8382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25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">
        <p14:prism dir="u"/>
      </p:transition>
    </mc:Choice>
    <mc:Fallback>
      <p:transition spd="slow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800" dirty="0">
                <a:effectLst/>
              </a:rPr>
              <a:t>Ամանորյա </a:t>
            </a:r>
            <a:r>
              <a:rPr lang="hy-AM" sz="2800" dirty="0" smtClean="0">
                <a:effectLst/>
              </a:rPr>
              <a:t>տոնածիսական</a:t>
            </a:r>
            <a:r>
              <a:rPr lang="hy-AM" sz="2800" dirty="0">
                <a:effectLst/>
              </a:rPr>
              <a:t> </a:t>
            </a:r>
            <a:r>
              <a:rPr lang="hy-AM" sz="2800" dirty="0" smtClean="0">
                <a:effectLst/>
              </a:rPr>
              <a:t>սեղանը</a:t>
            </a:r>
            <a:r>
              <a:rPr lang="hy-AM" sz="2800" dirty="0">
                <a:effectLst/>
              </a:rPr>
              <a:t> </a:t>
            </a:r>
            <a:r>
              <a:rPr lang="hy-AM" sz="2800" dirty="0" smtClean="0">
                <a:effectLst/>
              </a:rPr>
              <a:t>տարբերվում</a:t>
            </a:r>
            <a:r>
              <a:rPr lang="hy-AM" sz="2800" dirty="0">
                <a:effectLst/>
              </a:rPr>
              <a:t> </a:t>
            </a:r>
            <a:r>
              <a:rPr lang="hy-AM" sz="2800" dirty="0" smtClean="0">
                <a:effectLst/>
              </a:rPr>
              <a:t>էր</a:t>
            </a:r>
            <a:r>
              <a:rPr lang="hy-AM" sz="2800" dirty="0">
                <a:effectLst/>
              </a:rPr>
              <a:t> </a:t>
            </a:r>
            <a:r>
              <a:rPr lang="hy-AM" sz="2800" dirty="0" smtClean="0">
                <a:effectLst/>
              </a:rPr>
              <a:t>մերօրյա</a:t>
            </a:r>
            <a:r>
              <a:rPr lang="hy-AM" sz="2800" dirty="0">
                <a:effectLst/>
              </a:rPr>
              <a:t> </a:t>
            </a:r>
            <a:r>
              <a:rPr lang="hy-AM" sz="2800" dirty="0" smtClean="0">
                <a:effectLst/>
              </a:rPr>
              <a:t>տոնական</a:t>
            </a:r>
            <a:r>
              <a:rPr lang="hy-AM" sz="2800" dirty="0">
                <a:effectLst/>
              </a:rPr>
              <a:t> </a:t>
            </a:r>
            <a:r>
              <a:rPr lang="hy-AM" sz="2800" dirty="0" smtClean="0">
                <a:effectLst/>
              </a:rPr>
              <a:t>սեղաններից</a:t>
            </a:r>
            <a:endParaRPr lang="en-US" sz="2800" dirty="0"/>
          </a:p>
        </p:txBody>
      </p:sp>
      <p:sp>
        <p:nvSpPr>
          <p:cNvPr id="5" name="Bevel 4">
            <a:hlinkClick r:id="rId2" action="ppaction://hlinksldjump"/>
          </p:cNvPr>
          <p:cNvSpPr/>
          <p:nvPr/>
        </p:nvSpPr>
        <p:spPr>
          <a:xfrm>
            <a:off x="1600200" y="2286000"/>
            <a:ext cx="2438400" cy="2362200"/>
          </a:xfrm>
          <a:prstGeom prst="bevel">
            <a:avLst>
              <a:gd name="adj" fmla="val 1093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sz="2400" dirty="0" smtClean="0"/>
              <a:t>Այո</a:t>
            </a:r>
            <a:endParaRPr lang="en-US" sz="2400" dirty="0"/>
          </a:p>
        </p:txBody>
      </p:sp>
      <p:sp>
        <p:nvSpPr>
          <p:cNvPr id="8" name="Bevel 7">
            <a:hlinkClick r:id="rId3" action="ppaction://hlinksldjump"/>
          </p:cNvPr>
          <p:cNvSpPr/>
          <p:nvPr/>
        </p:nvSpPr>
        <p:spPr>
          <a:xfrm>
            <a:off x="5181600" y="2286000"/>
            <a:ext cx="2438400" cy="2362200"/>
          </a:xfrm>
          <a:prstGeom prst="bevel">
            <a:avLst>
              <a:gd name="adj" fmla="val 1093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sz="2400" dirty="0" smtClean="0"/>
              <a:t>Ոչ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8397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1298</TotalTime>
  <Words>73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Հին հայկական Ամանորը</vt:lpstr>
      <vt:lpstr> Լոռում տանտիկինը մեղր էր քսում ընտանիքի բոլոր անդամների բերաններին:-ո՞ր ծեսից է։</vt:lpstr>
      <vt:lpstr>PowerPoint Presentation</vt:lpstr>
      <vt:lpstr>Քանի՞ տոն ուներ Ամանորը։</vt:lpstr>
      <vt:lpstr>Ովքե՞ր էին մասնակցում տան մաքրման արարողությանը Կաղանդից առաջ։</vt:lpstr>
      <vt:lpstr>Քյութակը ի՞նչ է։</vt:lpstr>
      <vt:lpstr>Հատիկեղենը՝ լոբին, ոսպը, չարազը, քա-ղցրավենիքները ի՞նչ էին խորհրդանշում։</vt:lpstr>
      <vt:lpstr>Քանի՞ տոն ուներ Ամանորը։</vt:lpstr>
      <vt:lpstr>Ամանորյա տոնածիսական սեղանը տարբերվում էր մերօրյա տոնական սեղաններից</vt:lpstr>
      <vt:lpstr>Դու հաղթեցիր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Հին հայկական Ամանորը</dc:title>
  <dc:creator>Leon Ghazinyan</dc:creator>
  <cp:lastModifiedBy>Leon Ghazinyan</cp:lastModifiedBy>
  <cp:revision>12</cp:revision>
  <dcterms:created xsi:type="dcterms:W3CDTF">2006-08-16T00:00:00Z</dcterms:created>
  <dcterms:modified xsi:type="dcterms:W3CDTF">2024-01-10T06:16:23Z</dcterms:modified>
</cp:coreProperties>
</file>